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03120"/>
    <a:srgbClr val="2D15DB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C0BE6-01CA-4774-A6E3-AC0701C3B827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49E3-6F87-4839-83FC-E04ED052E1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49E3-6F87-4839-83FC-E04ED052E1B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99D1F4-69B0-4277-9C04-1D6734B2250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639ED4-F317-4B25-BDF1-79F5F9B3ED4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57356" y="428604"/>
            <a:ext cx="5099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مشروع الأيقاظ العلمي</a:t>
            </a:r>
            <a:endParaRPr lang="fr-FR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3504" y="3357562"/>
            <a:ext cx="3365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TN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اعداد</a:t>
            </a:r>
            <a:r>
              <a:rPr lang="ar-TN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المربيين</a:t>
            </a:r>
            <a:endParaRPr lang="fr-F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4214818"/>
            <a:ext cx="57864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ـ</a:t>
            </a:r>
            <a:r>
              <a:rPr lang="ar-TN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هشام بن لطيف</a:t>
            </a:r>
          </a:p>
          <a:p>
            <a:pPr algn="ctr"/>
            <a:r>
              <a:rPr lang="ar-T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ـ </a:t>
            </a:r>
            <a:r>
              <a:rPr lang="ar-T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علاء </a:t>
            </a:r>
            <a:r>
              <a:rPr lang="ar-TN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الجبالي</a:t>
            </a:r>
            <a:r>
              <a:rPr lang="ar-T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1785926"/>
            <a:ext cx="3677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TN" sz="5400" b="1" cap="none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السنة السادسة</a:t>
            </a:r>
            <a:endParaRPr lang="fr-FR" sz="5400" b="1" cap="none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926" y="1214422"/>
            <a:ext cx="3326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TN" sz="5400" b="1" cap="none" spc="0" dirty="0" smtClean="0">
                <a:ln w="50800"/>
                <a:solidFill>
                  <a:srgbClr val="2D15DB"/>
                </a:solidFill>
                <a:effectLst/>
              </a:rPr>
              <a:t>الوحدة الرابعة</a:t>
            </a:r>
            <a:endParaRPr lang="fr-FR" sz="5400" b="1" cap="none" spc="0" dirty="0">
              <a:ln w="50800"/>
              <a:solidFill>
                <a:srgbClr val="2D15DB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3357562"/>
            <a:ext cx="7032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TN" sz="5400" b="1" cap="none" spc="0" dirty="0" smtClean="0">
                <a:ln w="50800"/>
                <a:solidFill>
                  <a:srgbClr val="FF0000"/>
                </a:solidFill>
                <a:effectLst/>
              </a:rPr>
              <a:t>التكاثر الزهري </a:t>
            </a:r>
            <a:r>
              <a:rPr lang="ar-TN" sz="5400" b="1" cap="none" spc="0" dirty="0" err="1" smtClean="0">
                <a:ln w="50800"/>
                <a:solidFill>
                  <a:srgbClr val="FF0000"/>
                </a:solidFill>
                <a:effectLst/>
              </a:rPr>
              <a:t>و</a:t>
            </a:r>
            <a:r>
              <a:rPr lang="ar-TN" sz="5400" b="1" cap="none" spc="0" dirty="0" smtClean="0">
                <a:ln w="50800"/>
                <a:solidFill>
                  <a:srgbClr val="FF0000"/>
                </a:solidFill>
                <a:effectLst/>
              </a:rPr>
              <a:t> الوسط البيئي</a:t>
            </a:r>
            <a:endParaRPr lang="fr-FR" sz="54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36" y="1000108"/>
            <a:ext cx="3884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T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المـــــــــــــحتوى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2428868"/>
            <a:ext cx="669766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TN" sz="5400" b="1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ـ</a:t>
            </a:r>
            <a:r>
              <a:rPr lang="ar-T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TN" sz="54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مكونات الزهرة</a:t>
            </a:r>
          </a:p>
          <a:p>
            <a:pPr algn="r"/>
            <a:r>
              <a:rPr lang="ar-TN" sz="5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ـ </a:t>
            </a:r>
            <a:r>
              <a:rPr lang="ar-TN" sz="54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التأبير</a:t>
            </a:r>
            <a:r>
              <a:rPr lang="ar-TN" sz="5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و </a:t>
            </a:r>
            <a:r>
              <a:rPr lang="ar-TN" sz="54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الأخصاب</a:t>
            </a:r>
            <a:endParaRPr lang="ar-TN" sz="5400" b="1" cap="none" spc="0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ar-TN" sz="54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ـ الدورة الحياتية لنبات زهري</a:t>
            </a:r>
            <a:endParaRPr lang="fr-FR" sz="5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2679604" cy="24738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TN" sz="1600" dirty="0" smtClean="0">
                <a:solidFill>
                  <a:srgbClr val="FF0000"/>
                </a:solidFill>
              </a:rPr>
              <a:t>حل فصل الربيع </a:t>
            </a:r>
            <a:r>
              <a:rPr lang="ar-TN" sz="1600" dirty="0" err="1" smtClean="0">
                <a:solidFill>
                  <a:srgbClr val="FF0000"/>
                </a:solidFill>
              </a:rPr>
              <a:t>فآزدانت</a:t>
            </a:r>
            <a:r>
              <a:rPr lang="ar-TN" sz="1600" dirty="0" smtClean="0">
                <a:solidFill>
                  <a:srgbClr val="FF0000"/>
                </a:solidFill>
              </a:rPr>
              <a:t> الأشجار بالزهر مختلف الألوان </a:t>
            </a:r>
            <a:r>
              <a:rPr lang="ar-TN" sz="1600" dirty="0" err="1" smtClean="0">
                <a:solidFill>
                  <a:srgbClr val="FF0000"/>
                </a:solidFill>
              </a:rPr>
              <a:t>و</a:t>
            </a:r>
            <a:r>
              <a:rPr lang="ar-TN" sz="1600" dirty="0" smtClean="0">
                <a:solidFill>
                  <a:srgbClr val="FF0000"/>
                </a:solidFill>
              </a:rPr>
              <a:t> الأشكال </a:t>
            </a:r>
            <a:br>
              <a:rPr lang="ar-TN" sz="1600" dirty="0" smtClean="0">
                <a:solidFill>
                  <a:srgbClr val="FF0000"/>
                </a:solidFill>
              </a:rPr>
            </a:br>
            <a:r>
              <a:rPr lang="ar-TN" sz="1600" dirty="0" err="1" smtClean="0">
                <a:solidFill>
                  <a:srgbClr val="FF0000"/>
                </a:solidFill>
              </a:rPr>
              <a:t>آستغرب</a:t>
            </a:r>
            <a:r>
              <a:rPr lang="ar-TN" sz="1600" dirty="0" smtClean="0">
                <a:solidFill>
                  <a:srgbClr val="FF0000"/>
                </a:solidFill>
              </a:rPr>
              <a:t> فراس من هذه الظاهرة </a:t>
            </a:r>
            <a:r>
              <a:rPr lang="ar-TN" sz="1600" dirty="0" err="1" smtClean="0">
                <a:solidFill>
                  <a:srgbClr val="FF0000"/>
                </a:solidFill>
              </a:rPr>
              <a:t>الآلاهية</a:t>
            </a:r>
            <a:r>
              <a:rPr lang="ar-TN" sz="1600" dirty="0" smtClean="0">
                <a:solidFill>
                  <a:srgbClr val="FF0000"/>
                </a:solidFill>
              </a:rPr>
              <a:t> ؛</a:t>
            </a:r>
            <a:br>
              <a:rPr lang="ar-TN" sz="1600" dirty="0" smtClean="0">
                <a:solidFill>
                  <a:srgbClr val="FF0000"/>
                </a:solidFill>
              </a:rPr>
            </a:br>
            <a:r>
              <a:rPr lang="ar-TN" sz="1600" dirty="0" smtClean="0">
                <a:solidFill>
                  <a:srgbClr val="FF0000"/>
                </a:solidFill>
              </a:rPr>
              <a:t>...............................؟</a:t>
            </a:r>
            <a:br>
              <a:rPr lang="ar-TN" sz="1600" dirty="0" smtClean="0">
                <a:solidFill>
                  <a:srgbClr val="FF0000"/>
                </a:solidFill>
              </a:rPr>
            </a:br>
            <a:r>
              <a:rPr lang="ar-TN" sz="1600" dirty="0" smtClean="0">
                <a:solidFill>
                  <a:srgbClr val="FF0000"/>
                </a:solidFill>
              </a:rPr>
              <a:t>..............................؟</a:t>
            </a:r>
            <a:br>
              <a:rPr lang="ar-TN" sz="1600" dirty="0" smtClean="0">
                <a:solidFill>
                  <a:srgbClr val="FF0000"/>
                </a:solidFill>
              </a:rPr>
            </a:br>
            <a:r>
              <a:rPr lang="ar-TN" sz="1600" dirty="0" smtClean="0">
                <a:solidFill>
                  <a:srgbClr val="FF0000"/>
                </a:solidFill>
              </a:rPr>
              <a:t>..............................؟</a:t>
            </a:r>
            <a:r>
              <a:rPr lang="ar-TN" sz="1600" dirty="0" smtClean="0"/>
              <a:t/>
            </a:r>
            <a:br>
              <a:rPr lang="ar-TN" sz="1600" dirty="0" smtClean="0"/>
            </a:br>
            <a:r>
              <a:rPr lang="ar-TN" sz="1600" dirty="0" smtClean="0"/>
              <a:t/>
            </a:r>
            <a:br>
              <a:rPr lang="ar-TN" sz="1600" dirty="0" smtClean="0"/>
            </a:br>
            <a:endParaRPr lang="fr-FR"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142844" y="2828784"/>
            <a:ext cx="2676556" cy="3100545"/>
          </a:xfrm>
        </p:spPr>
        <p:txBody>
          <a:bodyPr/>
          <a:lstStyle/>
          <a:p>
            <a:pPr algn="ctr"/>
            <a:endParaRPr lang="ar-TN" dirty="0" smtClean="0"/>
          </a:p>
          <a:p>
            <a:pPr algn="ctr"/>
            <a:r>
              <a:rPr lang="ar-TN" sz="2800" b="1" dirty="0" smtClean="0">
                <a:solidFill>
                  <a:srgbClr val="2D15DB"/>
                </a:solidFill>
              </a:rPr>
              <a:t>  مكونات الزهرة</a:t>
            </a:r>
          </a:p>
          <a:p>
            <a:pPr algn="ctr"/>
            <a:r>
              <a:rPr lang="ar-TN" sz="2000" b="1" dirty="0" smtClean="0">
                <a:solidFill>
                  <a:srgbClr val="FF0000"/>
                </a:solidFill>
              </a:rPr>
              <a:t>الأعضاء الخارجية</a:t>
            </a:r>
          </a:p>
          <a:p>
            <a:pPr algn="ctr"/>
            <a:endParaRPr lang="ar-TN" dirty="0" smtClean="0"/>
          </a:p>
          <a:p>
            <a:pPr algn="ctr" rtl="1"/>
            <a:r>
              <a:rPr lang="ar-TN" sz="4000" b="1" dirty="0" smtClean="0">
                <a:solidFill>
                  <a:srgbClr val="7030A0"/>
                </a:solidFill>
              </a:rPr>
              <a:t>الكأس</a:t>
            </a:r>
          </a:p>
          <a:p>
            <a:pPr algn="ctr" rtl="1"/>
            <a:r>
              <a:rPr lang="ar-TN" sz="4000" b="1" dirty="0" err="1" smtClean="0">
                <a:solidFill>
                  <a:srgbClr val="7030A0"/>
                </a:solidFill>
              </a:rPr>
              <a:t>التويج</a:t>
            </a:r>
            <a:endParaRPr lang="fr-FR" sz="4000" b="1" dirty="0">
              <a:solidFill>
                <a:srgbClr val="7030A0"/>
              </a:solidFill>
            </a:endParaRPr>
          </a:p>
        </p:txBody>
      </p:sp>
      <p:pic>
        <p:nvPicPr>
          <p:cNvPr id="6" name="Espace réservé pour une image  5" descr="Nénuphar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808" r="14808"/>
          <a:stretch>
            <a:fillRect/>
          </a:stretch>
        </p:blipFill>
        <p:spPr>
          <a:xfrm>
            <a:off x="3476625" y="612775"/>
            <a:ext cx="5229225" cy="55721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114300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TN" sz="7200" b="1" dirty="0" smtClean="0">
                <a:solidFill>
                  <a:srgbClr val="7030A0"/>
                </a:solidFill>
              </a:rPr>
              <a:t/>
            </a:r>
            <a:br>
              <a:rPr lang="ar-TN" sz="7200" b="1" dirty="0" smtClean="0">
                <a:solidFill>
                  <a:srgbClr val="7030A0"/>
                </a:solidFill>
              </a:rPr>
            </a:br>
            <a:r>
              <a:rPr lang="ar-TN" sz="7200" b="1" dirty="0" smtClean="0">
                <a:solidFill>
                  <a:srgbClr val="7030A0"/>
                </a:solidFill>
              </a:rPr>
              <a:t/>
            </a:r>
            <a:br>
              <a:rPr lang="ar-TN" sz="7200" b="1" dirty="0" smtClean="0">
                <a:solidFill>
                  <a:srgbClr val="7030A0"/>
                </a:solidFill>
              </a:rPr>
            </a:br>
            <a:r>
              <a:rPr lang="ar-TN" sz="7200" b="1" dirty="0" smtClean="0">
                <a:solidFill>
                  <a:srgbClr val="7030A0"/>
                </a:solidFill>
              </a:rPr>
              <a:t>الكــأس</a:t>
            </a:r>
            <a:endParaRPr lang="fr-FR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TN" sz="7200" b="1" dirty="0" err="1" smtClean="0">
                <a:solidFill>
                  <a:srgbClr val="7030A0"/>
                </a:solidFill>
              </a:rPr>
              <a:t>التـويـــج</a:t>
            </a:r>
            <a:r>
              <a:rPr lang="ar-TN" sz="7200" b="1" dirty="0" smtClean="0">
                <a:solidFill>
                  <a:srgbClr val="7030A0"/>
                </a:solidFill>
              </a:rPr>
              <a:t> </a:t>
            </a:r>
            <a:r>
              <a:rPr lang="ar-TN" dirty="0" smtClean="0"/>
              <a:t>            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TN" sz="7200" b="1" dirty="0" smtClean="0"/>
              <a:t>  </a:t>
            </a:r>
            <a:r>
              <a:rPr lang="ar-TN" sz="7200" b="1" dirty="0" smtClean="0">
                <a:solidFill>
                  <a:srgbClr val="D03120"/>
                </a:solidFill>
              </a:rPr>
              <a:t>أضع العلامة في الخانة المناسبة</a:t>
            </a:r>
            <a:endParaRPr lang="fr-FR" sz="7200" b="1" dirty="0">
              <a:solidFill>
                <a:srgbClr val="D0312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00166" y="2285991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68"/>
                <a:gridCol w="2016132"/>
                <a:gridCol w="2032000"/>
              </a:tblGrid>
              <a:tr h="171448">
                <a:tc>
                  <a:txBody>
                    <a:bodyPr/>
                    <a:lstStyle/>
                    <a:p>
                      <a:r>
                        <a:rPr lang="ar-TN" sz="2400" dirty="0" smtClean="0">
                          <a:solidFill>
                            <a:srgbClr val="FF3399"/>
                          </a:solidFill>
                        </a:rPr>
                        <a:t>داخـلـي        </a:t>
                      </a:r>
                      <a:endParaRPr lang="fr-FR" sz="2400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TN" sz="2400" dirty="0" smtClean="0">
                          <a:solidFill>
                            <a:srgbClr val="FF3399"/>
                          </a:solidFill>
                        </a:rPr>
                        <a:t>خــارجي       </a:t>
                      </a:r>
                      <a:endParaRPr lang="fr-FR" sz="2400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TN" sz="2400" dirty="0" smtClean="0">
                          <a:solidFill>
                            <a:srgbClr val="FF3399"/>
                          </a:solidFill>
                        </a:rPr>
                        <a:t>العــضو</a:t>
                      </a:r>
                      <a:r>
                        <a:rPr lang="ar-TN" dirty="0" smtClean="0"/>
                        <a:t>        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err="1" smtClean="0">
                          <a:solidFill>
                            <a:srgbClr val="00B050"/>
                          </a:solidFill>
                        </a:rPr>
                        <a:t>الأسـدية</a:t>
                      </a:r>
                      <a:r>
                        <a:rPr lang="ar-TN" sz="2400" b="1" dirty="0" smtClean="0">
                          <a:solidFill>
                            <a:srgbClr val="00B050"/>
                          </a:solidFill>
                        </a:rPr>
                        <a:t> 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err="1" smtClean="0">
                          <a:solidFill>
                            <a:srgbClr val="00B050"/>
                          </a:solidFill>
                        </a:rPr>
                        <a:t>السـبلات</a:t>
                      </a:r>
                      <a:r>
                        <a:rPr lang="ar-TN" sz="2400" b="1" baseline="0" dirty="0" smtClean="0">
                          <a:solidFill>
                            <a:srgbClr val="00B050"/>
                          </a:solidFill>
                        </a:rPr>
                        <a:t>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  <a:tr h="3746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smtClean="0">
                          <a:solidFill>
                            <a:srgbClr val="00B050"/>
                          </a:solidFill>
                        </a:rPr>
                        <a:t>الجـذور 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err="1" smtClean="0">
                          <a:solidFill>
                            <a:srgbClr val="00B050"/>
                          </a:solidFill>
                        </a:rPr>
                        <a:t>المـدقـة</a:t>
                      </a:r>
                      <a:r>
                        <a:rPr lang="ar-TN" sz="2400" b="1" dirty="0" smtClean="0">
                          <a:solidFill>
                            <a:srgbClr val="00B050"/>
                          </a:solidFill>
                        </a:rPr>
                        <a:t>  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err="1" smtClean="0">
                          <a:solidFill>
                            <a:srgbClr val="00B050"/>
                          </a:solidFill>
                        </a:rPr>
                        <a:t>البـتـلات</a:t>
                      </a:r>
                      <a:r>
                        <a:rPr lang="ar-TN" sz="2400" b="1" dirty="0" smtClean="0">
                          <a:solidFill>
                            <a:srgbClr val="00B050"/>
                          </a:solidFill>
                        </a:rPr>
                        <a:t> 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2400" b="1" dirty="0" err="1" smtClean="0">
                          <a:solidFill>
                            <a:srgbClr val="00B050"/>
                          </a:solidFill>
                        </a:rPr>
                        <a:t>البـريعم</a:t>
                      </a:r>
                      <a:r>
                        <a:rPr lang="ar-TN" sz="2400" b="1" dirty="0" smtClean="0">
                          <a:solidFill>
                            <a:srgbClr val="00B050"/>
                          </a:solidFill>
                        </a:rPr>
                        <a:t>       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D15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/>
          <a:lstStyle/>
          <a:p>
            <a:pPr algn="r" rtl="1"/>
            <a:r>
              <a:rPr lang="ar-TN" b="1" dirty="0" smtClean="0">
                <a:solidFill>
                  <a:srgbClr val="FF0066"/>
                </a:solidFill>
              </a:rPr>
              <a:t>           </a:t>
            </a:r>
            <a:r>
              <a:rPr lang="ar-TN" b="1" dirty="0" smtClean="0">
                <a:solidFill>
                  <a:schemeClr val="bg1"/>
                </a:solidFill>
              </a:rPr>
              <a:t>أكمل كل مكون من الزهرة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75</Words>
  <Application>Microsoft Office PowerPoint</Application>
  <PresentationFormat>Affichage à l'écran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Diapositive 1</vt:lpstr>
      <vt:lpstr>Diapositive 2</vt:lpstr>
      <vt:lpstr>Diapositive 3</vt:lpstr>
      <vt:lpstr>حل فصل الربيع فآزدانت الأشجار بالزهر مختلف الألوان و الأشكال  آستغرب فراس من هذه الظاهرة الآلاهية ؛ ...............................؟ ..............................؟ ..............................؟  </vt:lpstr>
      <vt:lpstr>  الكــأس</vt:lpstr>
      <vt:lpstr>التـويـــج              </vt:lpstr>
      <vt:lpstr>  أضع العلامة في الخانة المناسبة</vt:lpstr>
      <vt:lpstr>           أكمل كل مكون من الزهرة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.</cp:lastModifiedBy>
  <cp:revision>23</cp:revision>
  <dcterms:created xsi:type="dcterms:W3CDTF">2013-01-05T09:08:43Z</dcterms:created>
  <dcterms:modified xsi:type="dcterms:W3CDTF">2013-02-02T11:05:35Z</dcterms:modified>
</cp:coreProperties>
</file>