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377" autoAdjust="0"/>
  </p:normalViewPr>
  <p:slideViewPr>
    <p:cSldViewPr>
      <p:cViewPr varScale="1">
        <p:scale>
          <a:sx n="91" d="100"/>
          <a:sy n="91" d="100"/>
        </p:scale>
        <p:origin x="-19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1E88B-D7F3-4AD5-80C7-98BFD5CA50E5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979EF-E559-4D7F-BA7E-C6057F1390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979EF-E559-4D7F-BA7E-C6057F13903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BA67DA-C6BA-4E0A-941B-1D272041E0D4}" type="datetimeFigureOut">
              <a:rPr lang="fr-FR" smtClean="0"/>
              <a:pPr/>
              <a:t>13/01/2014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B1CDA0-5F19-4BF2-A6B7-C8614D2F6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3648" y="188640"/>
            <a:ext cx="604867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بطاقة مشروع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576" y="1628800"/>
            <a:ext cx="824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عنوان المشروع: </a:t>
            </a:r>
            <a:r>
              <a:rPr lang="ar-TN" sz="1700" b="1" dirty="0" smtClean="0"/>
              <a:t>قصة: سمية و الفراشة</a:t>
            </a:r>
            <a:endParaRPr lang="ar-TN" sz="17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rtl="1"/>
            <a:r>
              <a:rPr lang="ar-T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القسم:</a:t>
            </a:r>
            <a:r>
              <a:rPr lang="ar-T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TN" sz="1700" b="1" dirty="0" smtClean="0"/>
              <a:t>سنة أولى ب</a:t>
            </a:r>
            <a:endParaRPr lang="ar-TN" sz="17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rtl="1"/>
            <a:r>
              <a:rPr lang="ar-T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مدة الإنجاز: 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ar-TN" sz="1700" b="1" dirty="0" smtClean="0"/>
              <a:t> يوما</a:t>
            </a:r>
            <a:endParaRPr lang="ar-TN" sz="17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03648" y="1052736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معلومات عامة حول المشروع</a:t>
            </a:r>
            <a:endParaRPr lang="fr-FR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27584" y="2348880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000" b="1" dirty="0" smtClean="0">
                <a:solidFill>
                  <a:srgbClr val="FF0000"/>
                </a:solidFill>
              </a:rPr>
              <a:t>وصف المشروع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664" y="278092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b="1" dirty="0" err="1" smtClean="0">
                <a:solidFill>
                  <a:srgbClr val="00B050"/>
                </a:solidFill>
              </a:rPr>
              <a:t>المنتوج</a:t>
            </a:r>
            <a:r>
              <a:rPr lang="ar-TN" b="1" dirty="0" smtClean="0">
                <a:solidFill>
                  <a:srgbClr val="00B050"/>
                </a:solidFill>
              </a:rPr>
              <a:t> </a:t>
            </a:r>
            <a:r>
              <a:rPr lang="ar-TN" b="1" dirty="0" err="1" smtClean="0">
                <a:solidFill>
                  <a:srgbClr val="00B050"/>
                </a:solidFill>
              </a:rPr>
              <a:t>النهائي </a:t>
            </a:r>
            <a:r>
              <a:rPr lang="ar-TN" b="1" dirty="0" smtClean="0">
                <a:solidFill>
                  <a:srgbClr val="00B050"/>
                </a:solidFill>
              </a:rPr>
              <a:t>: 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قصة ب 6 أجزاء</a:t>
            </a:r>
          </a:p>
          <a:p>
            <a:pPr algn="r" rtl="1"/>
            <a:r>
              <a:rPr lang="ar-TN" b="1" dirty="0" smtClean="0">
                <a:solidFill>
                  <a:srgbClr val="00B050"/>
                </a:solidFill>
              </a:rPr>
              <a:t>الهدف المحوري: 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تركيز ملف التعلم المقرر خلال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الوحدة 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الرفق بالحيوان تهذيب الزاد اللغوي.</a:t>
            </a:r>
            <a:endParaRPr lang="ar-TN" sz="1700" b="1" dirty="0" smtClean="0">
              <a:solidFill>
                <a:srgbClr val="00B05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43608" y="357301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b="1" dirty="0" smtClean="0">
                <a:solidFill>
                  <a:srgbClr val="FF0000"/>
                </a:solidFill>
              </a:rPr>
              <a:t>أهداف المشروع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3872567"/>
            <a:ext cx="903649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ترغيب المتعلم في المطالعة و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إستثماره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لنصوص القراءة و مشاهد التواصل الشفوي و المسرحيات التي يتقمص أدوارها داخل القسم و تدريبه على توظيف مكتسباته و قد رافقته الحسية الحركية في إنجاز مشروع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بيداغوجي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يتمثل في في إنتاج قصة مدرسية خاصة بالقسم تتطرف الى دعم ملف التعلم: الرفق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بالحيوان 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إحترام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الآخر 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إحترام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الكائنات الحية دون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إعتبار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حجمها او صنفها(حيوانات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حشرات...).</a:t>
            </a:r>
            <a:endParaRPr lang="ar-TN" sz="17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وذلك كتابيا و شفويا في جل مجالات التعلم لتساعده على تصور المشاريع و التخطيط لها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مستقبلا .</a:t>
            </a:r>
            <a:endParaRPr lang="ar-TN" sz="17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>
              <a:buFontTx/>
              <a:buChar char="-"/>
            </a:pP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تنمية روح الإبداع وخلق نوع من المنافسة النزيهة في تقديم عمل منظم و متكامل.</a:t>
            </a:r>
          </a:p>
          <a:p>
            <a:pPr algn="r" rtl="1"/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تنمية الرغبة في المساهمة في أنشطة متنوعة تعودهم على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إحترام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بعضهم البعض و التشاور فيما بينهم و </a:t>
            </a:r>
            <a:r>
              <a:rPr lang="ar-TN" sz="17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إحترام</a:t>
            </a:r>
            <a:r>
              <a:rPr lang="ar-TN" sz="1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الرأي الآخر حتى لو كان محالفا و لا يتوافق مع آرائه و أفكاره.</a:t>
            </a:r>
          </a:p>
          <a:p>
            <a:r>
              <a:rPr lang="ar-T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2" grpId="0"/>
      <p:bldP spid="13" grpId="0"/>
      <p:bldP spid="15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chemin horizontal 1"/>
          <p:cNvSpPr/>
          <p:nvPr/>
        </p:nvSpPr>
        <p:spPr>
          <a:xfrm>
            <a:off x="3131840" y="116632"/>
            <a:ext cx="2376264" cy="72008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مراحل المشروع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79512" y="980728"/>
          <a:ext cx="8784976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304256"/>
                <a:gridCol w="2448272"/>
                <a:gridCol w="1512168"/>
              </a:tblGrid>
              <a:tr h="749603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الموارد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err="1" smtClean="0"/>
                        <a:t>المسؤول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المهام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الأنشطة</a:t>
                      </a:r>
                      <a:endParaRPr lang="fr-FR" dirty="0"/>
                    </a:p>
                  </a:txBody>
                  <a:tcPr anchor="ctr"/>
                </a:tc>
              </a:tr>
              <a:tr h="5011037">
                <a:tc>
                  <a:txBody>
                    <a:bodyPr/>
                    <a:lstStyle/>
                    <a:p>
                      <a:pPr algn="r"/>
                      <a:endParaRPr lang="ar-TN" sz="1400" b="1" dirty="0" smtClean="0"/>
                    </a:p>
                    <a:p>
                      <a:pPr algn="r"/>
                      <a:endParaRPr lang="ar-TN" sz="1400" b="1" dirty="0" smtClean="0"/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r>
                        <a:rPr lang="ar-TN" sz="1400" b="1" baseline="0" dirty="0" smtClean="0"/>
                        <a:t>*الموارد </a:t>
                      </a:r>
                      <a:r>
                        <a:rPr lang="ar-TN" sz="1400" b="1" baseline="0" dirty="0" err="1" smtClean="0"/>
                        <a:t>البشرية:</a:t>
                      </a:r>
                      <a:endParaRPr lang="ar-TN" sz="1400" b="1" baseline="0" dirty="0" smtClean="0"/>
                    </a:p>
                    <a:p>
                      <a:pPr algn="r"/>
                      <a:r>
                        <a:rPr lang="ar-TN" sz="1400" b="1" baseline="0" dirty="0" err="1" smtClean="0"/>
                        <a:t>-المعلم </a:t>
                      </a:r>
                      <a:r>
                        <a:rPr lang="ar-TN" sz="1400" b="1" baseline="0" dirty="0" smtClean="0"/>
                        <a:t>/التلاميذ/اللأولياء</a:t>
                      </a:r>
                    </a:p>
                    <a:p>
                      <a:pPr algn="r"/>
                      <a:r>
                        <a:rPr lang="ar-TN" sz="1400" b="1" baseline="0" dirty="0" smtClean="0"/>
                        <a:t>حارس المدرسة/مدير المدرسة</a:t>
                      </a:r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r>
                        <a:rPr lang="ar-TN" sz="1400" b="1" baseline="0" dirty="0" smtClean="0"/>
                        <a:t>*الموارد </a:t>
                      </a:r>
                      <a:r>
                        <a:rPr lang="ar-TN" sz="1400" b="1" baseline="0" dirty="0" err="1" smtClean="0"/>
                        <a:t>المادية:</a:t>
                      </a:r>
                      <a:endParaRPr lang="ar-TN" sz="1400" b="1" baseline="0" dirty="0" smtClean="0"/>
                    </a:p>
                    <a:p>
                      <a:pPr algn="r"/>
                      <a:r>
                        <a:rPr lang="ar-TN" sz="1400" b="1" baseline="0" dirty="0" smtClean="0"/>
                        <a:t>-قاعة/ركن من أركان القسم </a:t>
                      </a:r>
                    </a:p>
                    <a:p>
                      <a:pPr algn="r"/>
                      <a:r>
                        <a:rPr lang="ar-TN" sz="1400" b="1" baseline="0" dirty="0" smtClean="0"/>
                        <a:t>ورق مقوى كبير الحجم</a:t>
                      </a:r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r>
                        <a:rPr lang="ar-TN" sz="1400" b="1" baseline="0" dirty="0" smtClean="0"/>
                        <a:t>*الأدوات </a:t>
                      </a:r>
                      <a:r>
                        <a:rPr lang="ar-TN" sz="1400" b="1" baseline="0" dirty="0" err="1" smtClean="0"/>
                        <a:t>المستعملة:</a:t>
                      </a:r>
                      <a:r>
                        <a:rPr lang="ar-TN" sz="1400" b="1" baseline="0" dirty="0" smtClean="0"/>
                        <a:t> </a:t>
                      </a:r>
                    </a:p>
                    <a:p>
                      <a:pPr algn="r"/>
                      <a:r>
                        <a:rPr lang="ar-TN" sz="1400" b="1" baseline="0" dirty="0" smtClean="0"/>
                        <a:t>- </a:t>
                      </a:r>
                      <a:r>
                        <a:rPr lang="ar-TN" sz="1400" b="1" baseline="0" dirty="0" err="1" smtClean="0"/>
                        <a:t>مقصات</a:t>
                      </a:r>
                      <a:r>
                        <a:rPr lang="ar-TN" sz="1400" b="1" baseline="0" dirty="0" smtClean="0"/>
                        <a:t>/ملصق/أقلام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b="1" dirty="0" err="1" smtClean="0"/>
                        <a:t>المعلمة </a:t>
                      </a:r>
                      <a:r>
                        <a:rPr lang="ar-TN" sz="1400" b="1" dirty="0" smtClean="0"/>
                        <a:t>+ التلاميذ</a:t>
                      </a:r>
                    </a:p>
                    <a:p>
                      <a:pPr algn="r"/>
                      <a:endParaRPr lang="ar-TN" sz="1400" b="1" dirty="0" smtClean="0"/>
                    </a:p>
                    <a:p>
                      <a:pPr algn="r"/>
                      <a:endParaRPr lang="ar-TN" sz="1400" b="1" dirty="0" smtClean="0"/>
                    </a:p>
                    <a:p>
                      <a:pPr algn="r"/>
                      <a:endParaRPr lang="ar-TN" sz="1400" b="1" dirty="0" smtClean="0"/>
                    </a:p>
                    <a:p>
                      <a:pPr algn="r"/>
                      <a:endParaRPr lang="ar-TN" sz="1400" b="1" dirty="0" smtClean="0"/>
                    </a:p>
                    <a:p>
                      <a:pPr algn="r"/>
                      <a:endParaRPr lang="ar-TN" sz="1400" b="1" dirty="0" smtClean="0"/>
                    </a:p>
                    <a:p>
                      <a:pPr algn="r"/>
                      <a:endParaRPr lang="ar-TN" sz="1400" b="1" dirty="0" smtClean="0"/>
                    </a:p>
                    <a:p>
                      <a:pPr algn="r"/>
                      <a:r>
                        <a:rPr lang="ar-TN" sz="1400" b="1" dirty="0" err="1" smtClean="0"/>
                        <a:t>العلمة</a:t>
                      </a:r>
                      <a:r>
                        <a:rPr lang="ar-TN" sz="1400" b="1" dirty="0" smtClean="0"/>
                        <a:t>+</a:t>
                      </a:r>
                      <a:r>
                        <a:rPr lang="ar-TN" sz="1400" b="1" baseline="0" dirty="0" smtClean="0"/>
                        <a:t> التلاميذ</a:t>
                      </a:r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endParaRPr lang="ar-TN" sz="1400" b="1" baseline="0" dirty="0" smtClean="0"/>
                    </a:p>
                    <a:p>
                      <a:pPr algn="r"/>
                      <a:r>
                        <a:rPr lang="ar-TN" sz="1400" b="1" baseline="0" dirty="0" err="1" smtClean="0"/>
                        <a:t>المعلمة </a:t>
                      </a:r>
                      <a:r>
                        <a:rPr lang="ar-TN" sz="1400" b="1" baseline="0" dirty="0" smtClean="0"/>
                        <a:t>+ التلاميذ+ الولي</a:t>
                      </a:r>
                      <a:endParaRPr lang="ar-TN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ar-TN" sz="1400" b="1" baseline="0" dirty="0" smtClean="0"/>
                        <a:t>- يساهم في عملية </a:t>
                      </a:r>
                      <a:r>
                        <a:rPr lang="ar-TN" sz="1400" b="1" baseline="0" dirty="0" err="1" smtClean="0"/>
                        <a:t>الإختيار</a:t>
                      </a:r>
                      <a:endParaRPr lang="ar-TN" sz="1400" b="1" baseline="0" dirty="0" smtClean="0"/>
                    </a:p>
                    <a:p>
                      <a:pPr algn="r" rtl="1">
                        <a:buFontTx/>
                        <a:buNone/>
                      </a:pPr>
                      <a:r>
                        <a:rPr lang="ar-TN" sz="1400" b="1" dirty="0" smtClean="0"/>
                        <a:t>-يتواصل مع غيره</a:t>
                      </a:r>
                    </a:p>
                    <a:p>
                      <a:pPr algn="r" rtl="1">
                        <a:buFontTx/>
                        <a:buNone/>
                      </a:pPr>
                      <a:r>
                        <a:rPr lang="ar-TN" sz="1400" b="1" dirty="0" smtClean="0"/>
                        <a:t>-يبرر </a:t>
                      </a:r>
                      <a:r>
                        <a:rPr lang="ar-TN" sz="1400" b="1" dirty="0" err="1" smtClean="0"/>
                        <a:t>إختياره</a:t>
                      </a:r>
                      <a:endParaRPr lang="ar-TN" sz="1400" b="1" dirty="0" smtClean="0"/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dirty="0" smtClean="0"/>
                        <a:t>يذكر مجالات توظيفه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dirty="0" smtClean="0"/>
                        <a:t>يذكر الفوائد المتوقعة</a:t>
                      </a:r>
                      <a:r>
                        <a:rPr lang="ar-TN" sz="1400" b="1" baseline="0" dirty="0" smtClean="0"/>
                        <a:t> من إنجاز المشروع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baseline="0" dirty="0" smtClean="0"/>
                        <a:t>يبحث عن الوسائل المادية اللازمة لإنجاز المشروع</a:t>
                      </a:r>
                    </a:p>
                    <a:p>
                      <a:pPr algn="r" rtl="1">
                        <a:buFontTx/>
                        <a:buChar char="-"/>
                      </a:pPr>
                      <a:endParaRPr lang="ar-TN" sz="1400" b="1" baseline="0" dirty="0" smtClean="0"/>
                    </a:p>
                    <a:p>
                      <a:pPr algn="r" rtl="1">
                        <a:buFontTx/>
                        <a:buChar char="-"/>
                      </a:pPr>
                      <a:endParaRPr lang="ar-TN" sz="1400" b="1" baseline="0" dirty="0" smtClean="0"/>
                    </a:p>
                    <a:p>
                      <a:pPr algn="r" rtl="1">
                        <a:buFontTx/>
                        <a:buChar char="-"/>
                      </a:pPr>
                      <a:endParaRPr lang="ar-TN" sz="1400" b="1" baseline="0" dirty="0" smtClean="0"/>
                    </a:p>
                    <a:p>
                      <a:pPr algn="r" rtl="1">
                        <a:buFontTx/>
                        <a:buChar char="-"/>
                      </a:pPr>
                      <a:endParaRPr lang="ar-TN" sz="1400" b="1" baseline="0" dirty="0" smtClean="0"/>
                    </a:p>
                    <a:p>
                      <a:pPr algn="r" rtl="1">
                        <a:buFontTx/>
                        <a:buChar char="-"/>
                      </a:pPr>
                      <a:endParaRPr lang="ar-TN" sz="1400" b="1" baseline="0" dirty="0" smtClean="0"/>
                    </a:p>
                    <a:p>
                      <a:pPr algn="r" rtl="1">
                        <a:buFontTx/>
                        <a:buChar char="-"/>
                      </a:pPr>
                      <a:endParaRPr lang="ar-TN" sz="1400" b="1" baseline="0" dirty="0" smtClean="0"/>
                    </a:p>
                    <a:p>
                      <a:pPr algn="r" rtl="1">
                        <a:buFontTx/>
                        <a:buChar char="-"/>
                      </a:pPr>
                      <a:endParaRPr lang="ar-TN" sz="1400" b="1" baseline="0" dirty="0" smtClean="0"/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baseline="0" dirty="0" smtClean="0"/>
                        <a:t>يشارك في الأعمال التي سينجزها 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baseline="0" dirty="0" smtClean="0"/>
                        <a:t>وصف مختلف العمليات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baseline="0" dirty="0" smtClean="0"/>
                        <a:t>يضبط </a:t>
                      </a:r>
                      <a:r>
                        <a:rPr lang="ar-TN" sz="1400" b="1" baseline="0" dirty="0" err="1" smtClean="0"/>
                        <a:t>الرزنامة</a:t>
                      </a:r>
                      <a:r>
                        <a:rPr lang="ar-TN" sz="1400" b="1" baseline="0" dirty="0" smtClean="0"/>
                        <a:t> 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baseline="0" dirty="0" smtClean="0"/>
                        <a:t>التجسيد 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baseline="0" dirty="0" smtClean="0"/>
                        <a:t>البحث عن المعلومات 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TN" sz="1400" b="1" baseline="0" dirty="0" err="1" smtClean="0"/>
                        <a:t>إنتقاء</a:t>
                      </a:r>
                      <a:r>
                        <a:rPr lang="ar-TN" sz="1400" b="1" baseline="0" dirty="0" smtClean="0"/>
                        <a:t> المعلومات</a:t>
                      </a:r>
                      <a:r>
                        <a:rPr lang="ar-TN" sz="1400" b="1" dirty="0" smtClean="0"/>
                        <a:t> 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400" b="1" dirty="0" err="1" smtClean="0"/>
                        <a:t>تخطيط:</a:t>
                      </a:r>
                      <a:endParaRPr lang="ar-TN" sz="1400" b="1" dirty="0" smtClean="0"/>
                    </a:p>
                    <a:p>
                      <a:pPr algn="ctr"/>
                      <a:r>
                        <a:rPr lang="ar-TN" sz="1400" b="1" dirty="0" err="1" smtClean="0"/>
                        <a:t>الإختيار</a:t>
                      </a:r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r>
                        <a:rPr lang="ar-TN" sz="1400" b="1" dirty="0" smtClean="0"/>
                        <a:t>مناقشة</a:t>
                      </a:r>
                    </a:p>
                    <a:p>
                      <a:pPr algn="ctr"/>
                      <a:r>
                        <a:rPr lang="ar-TN" sz="1400" b="1" baseline="0" dirty="0" smtClean="0"/>
                        <a:t> المواد</a:t>
                      </a:r>
                    </a:p>
                    <a:p>
                      <a:pPr algn="ctr"/>
                      <a:endParaRPr lang="ar-TN" sz="1400" b="1" baseline="0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endParaRPr lang="ar-TN" sz="1400" b="1" dirty="0" smtClean="0"/>
                    </a:p>
                    <a:p>
                      <a:pPr algn="ctr"/>
                      <a:r>
                        <a:rPr lang="ar-TN" sz="1400" b="1" dirty="0" smtClean="0"/>
                        <a:t>تحديد المهام المتصلة بالمشروع و إنجازه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7504" y="188640"/>
          <a:ext cx="8856984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944216"/>
                <a:gridCol w="3042338"/>
                <a:gridCol w="2214246"/>
              </a:tblGrid>
              <a:tr h="3456384">
                <a:tc>
                  <a:txBody>
                    <a:bodyPr/>
                    <a:lstStyle/>
                    <a:p>
                      <a:pPr algn="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r>
                        <a:rPr lang="ar-TN" sz="1400" dirty="0" smtClean="0"/>
                        <a:t>المعلمة</a:t>
                      </a:r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r>
                        <a:rPr lang="ar-TN" sz="1400" dirty="0" smtClean="0"/>
                        <a:t>التلاميذ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dirty="0" smtClean="0"/>
                        <a:t>-يعدل الأعمال</a:t>
                      </a:r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endParaRPr lang="ar-TN" sz="1400" dirty="0" smtClean="0"/>
                    </a:p>
                    <a:p>
                      <a:pPr algn="r"/>
                      <a:r>
                        <a:rPr lang="ar-TN" sz="1400" dirty="0" smtClean="0"/>
                        <a:t>-يزكي</a:t>
                      </a:r>
                      <a:r>
                        <a:rPr lang="ar-TN" sz="1400" baseline="0" dirty="0" smtClean="0"/>
                        <a:t> الحماس و التنافس النزيه</a:t>
                      </a:r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r>
                        <a:rPr lang="ar-TN" sz="1400" baseline="0" dirty="0" smtClean="0"/>
                        <a:t>-يبدي رأيه حول محتوى المعلومات التي في القصة</a:t>
                      </a:r>
                    </a:p>
                    <a:p>
                      <a:pPr algn="r"/>
                      <a:r>
                        <a:rPr lang="ar-TN" sz="1400" baseline="0" dirty="0" smtClean="0"/>
                        <a:t>-يبدي رأيه حول </a:t>
                      </a:r>
                      <a:r>
                        <a:rPr lang="ar-TN" sz="1400" baseline="0" dirty="0" err="1" smtClean="0"/>
                        <a:t>التزويق</a:t>
                      </a:r>
                      <a:endParaRPr lang="ar-TN" sz="1400" baseline="0" dirty="0" smtClean="0"/>
                    </a:p>
                    <a:p>
                      <a:pPr algn="r"/>
                      <a:r>
                        <a:rPr lang="ar-TN" sz="1400" baseline="0" dirty="0" smtClean="0"/>
                        <a:t>-يذكر الفوائد و التي حصلت له من خلال هذا المشروع </a:t>
                      </a:r>
                    </a:p>
                    <a:p>
                      <a:pPr algn="r"/>
                      <a:r>
                        <a:rPr lang="ar-TN" sz="1400" baseline="0" dirty="0" smtClean="0"/>
                        <a:t>-يتصور </a:t>
                      </a:r>
                      <a:r>
                        <a:rPr lang="ar-TN" sz="1400" baseline="0" dirty="0" err="1" smtClean="0"/>
                        <a:t>الإمتدادات</a:t>
                      </a:r>
                      <a:r>
                        <a:rPr lang="ar-TN" sz="1400" baseline="0" dirty="0" smtClean="0"/>
                        <a:t> الممكنة للمشروع</a:t>
                      </a:r>
                      <a:endParaRPr lang="ar-TN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400" dirty="0" smtClean="0"/>
                        <a:t>*عرض</a:t>
                      </a:r>
                      <a:r>
                        <a:rPr lang="ar-TN" sz="1400" baseline="0" dirty="0" smtClean="0"/>
                        <a:t> مدى التقدم في الإنجاز</a:t>
                      </a:r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endParaRPr lang="ar-TN" sz="1400" baseline="0" dirty="0" smtClean="0"/>
                    </a:p>
                    <a:p>
                      <a:pPr algn="r"/>
                      <a:r>
                        <a:rPr lang="ar-TN" sz="1400" baseline="0" dirty="0" smtClean="0"/>
                        <a:t>*التقييم النهائي للمشروع</a:t>
                      </a:r>
                    </a:p>
                    <a:p>
                      <a:pPr algn="r"/>
                      <a:endParaRPr lang="ar-TN" sz="14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67544" y="3861048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b="1" dirty="0" smtClean="0"/>
              <a:t>خلال فترات التعلم المنهجية و الإدماجية و حصص تنشيط مشروع القسم.</a:t>
            </a:r>
          </a:p>
          <a:p>
            <a:pPr algn="r" rtl="1"/>
            <a:r>
              <a:rPr lang="ar-TN" b="1" dirty="0" err="1" smtClean="0"/>
              <a:t>الإنطلاق</a:t>
            </a:r>
            <a:r>
              <a:rPr lang="ar-TN" b="1" dirty="0" smtClean="0"/>
              <a:t> من حصص الحوار المنظم: يتفاعل المتعلم مع أصدقائه متجاوزا ذاته حول متابعة مدى تقدم إنجاز المشروع و يقع </a:t>
            </a:r>
            <a:r>
              <a:rPr lang="ar-TN" b="1" dirty="0" err="1" smtClean="0"/>
              <a:t>إستثمار</a:t>
            </a:r>
            <a:r>
              <a:rPr lang="ar-TN" b="1" dirty="0" smtClean="0"/>
              <a:t> </a:t>
            </a:r>
            <a:r>
              <a:rPr lang="ar-TN" b="1" dirty="0" err="1" smtClean="0"/>
              <a:t>حصص:</a:t>
            </a:r>
            <a:endParaRPr lang="ar-TN" b="1" dirty="0" smtClean="0"/>
          </a:p>
          <a:p>
            <a:pPr algn="r" rtl="1"/>
            <a:r>
              <a:rPr lang="ar-TN" b="1" dirty="0" smtClean="0"/>
              <a:t>-التواصل الشفوي</a:t>
            </a:r>
          </a:p>
          <a:p>
            <a:pPr algn="r" rtl="1"/>
            <a:r>
              <a:rPr lang="ar-TN" b="1" dirty="0" smtClean="0"/>
              <a:t>-القراءة(نسخ،خط،محفوظات و الترغيب في المطالعة</a:t>
            </a:r>
            <a:r>
              <a:rPr lang="ar-TN" b="1" dirty="0" err="1" smtClean="0"/>
              <a:t>)</a:t>
            </a:r>
            <a:endParaRPr lang="ar-TN" b="1" dirty="0" smtClean="0"/>
          </a:p>
          <a:p>
            <a:pPr algn="r" rtl="1">
              <a:buFontTx/>
              <a:buChar char="-"/>
            </a:pPr>
            <a:r>
              <a:rPr lang="ar-TN" b="1" dirty="0" smtClean="0"/>
              <a:t>الإنتاج الكتابي</a:t>
            </a:r>
          </a:p>
          <a:p>
            <a:pPr algn="r" rtl="1">
              <a:buFontTx/>
              <a:buChar char="-"/>
            </a:pPr>
            <a:r>
              <a:rPr lang="ar-TN" b="1" dirty="0" smtClean="0"/>
              <a:t>التربية التقنية</a:t>
            </a:r>
          </a:p>
          <a:p>
            <a:pPr algn="r" rtl="1">
              <a:buFontTx/>
              <a:buChar char="-"/>
            </a:pPr>
            <a:r>
              <a:rPr lang="ar-TN" b="1" dirty="0" smtClean="0"/>
              <a:t>الحساب</a:t>
            </a:r>
          </a:p>
          <a:p>
            <a:pPr algn="r" rtl="1">
              <a:buFontTx/>
              <a:buChar char="-"/>
            </a:pPr>
            <a:endParaRPr lang="ar-TN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555776" y="188640"/>
            <a:ext cx="2664296" cy="1008112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TN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الإستثمار</a:t>
            </a:r>
            <a:r>
              <a:rPr lang="ar-T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TN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البيداغوجي</a:t>
            </a: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016" y="1700808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b="1" dirty="0" smtClean="0"/>
              <a:t>يتم خلال الحصص التعليمية المختلفة بالربط بين الأنشطة المنجزة و المتوقع إنجازها بمضامين </a:t>
            </a:r>
            <a:r>
              <a:rPr lang="ar-TN" b="1" dirty="0" err="1" smtClean="0"/>
              <a:t>الحصص </a:t>
            </a:r>
            <a:r>
              <a:rPr lang="ar-TN" b="1" dirty="0" smtClean="0"/>
              <a:t>، فيصبح المشروع محملا يعطي معنى </a:t>
            </a:r>
            <a:r>
              <a:rPr lang="ar-TN" b="1" dirty="0" err="1" smtClean="0"/>
              <a:t>للتعلمات</a:t>
            </a:r>
            <a:r>
              <a:rPr lang="ar-TN" b="1" dirty="0" smtClean="0"/>
              <a:t> حيث يتم بناؤها </a:t>
            </a:r>
            <a:r>
              <a:rPr lang="ar-TN" b="1" dirty="0" err="1" smtClean="0"/>
              <a:t>إنطلاقا</a:t>
            </a:r>
            <a:r>
              <a:rPr lang="ar-TN" b="1" dirty="0" smtClean="0"/>
              <a:t> من مهمات.</a:t>
            </a:r>
          </a:p>
          <a:p>
            <a:pPr algn="r" rtl="1"/>
            <a:r>
              <a:rPr lang="ar-TN" b="1" dirty="0" err="1" smtClean="0"/>
              <a:t>أمـثــــــلـــــــة:</a:t>
            </a:r>
            <a:endParaRPr lang="ar-TN" b="1" dirty="0" smtClean="0"/>
          </a:p>
          <a:p>
            <a:pPr algn="r" rtl="1"/>
            <a:r>
              <a:rPr lang="ar-TN" b="1" dirty="0" smtClean="0"/>
              <a:t> * في مجال اللغة العربية(التواصل الشفوي-القراءة:جميع مراحل دراسة الحرف-الإنتاج الكتابي-المطالعة-الإملاء-النسخ-الخط-الرياضيات-الأخلاق): يتم مناقشة الموضوع </a:t>
            </a:r>
            <a:r>
              <a:rPr lang="ar-TN" b="1" dirty="0" err="1" smtClean="0"/>
              <a:t>إنطلاقا</a:t>
            </a:r>
            <a:r>
              <a:rPr lang="ar-TN" b="1" dirty="0" smtClean="0"/>
              <a:t> من وضعية يعشها المتعلم تشد </a:t>
            </a:r>
            <a:r>
              <a:rPr lang="ar-TN" b="1" dirty="0" err="1" smtClean="0"/>
              <a:t>إهتمامه</a:t>
            </a:r>
            <a:r>
              <a:rPr lang="ar-TN" b="1" dirty="0" smtClean="0"/>
              <a:t> و يتفاعل معها بإبداء المواقف و تقديم البدائل </a:t>
            </a:r>
            <a:r>
              <a:rPr lang="ar-TN" b="1" dirty="0" err="1" smtClean="0"/>
              <a:t>العملية.</a:t>
            </a:r>
            <a:r>
              <a:rPr lang="ar-TN" b="1" dirty="0" smtClean="0"/>
              <a:t>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um.hwaml.com/imgcache2/hwaml.com_1383538441_8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3672408" cy="2857500"/>
          </a:xfrm>
          <a:prstGeom prst="rect">
            <a:avLst/>
          </a:prstGeom>
          <a:noFill/>
        </p:spPr>
      </p:pic>
      <p:pic>
        <p:nvPicPr>
          <p:cNvPr id="1028" name="Picture 4" descr="http://img.over-blog.com/400x312/0/12/65/53/exercices/papill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2656"/>
            <a:ext cx="2520280" cy="195951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9552" y="2420888"/>
            <a:ext cx="8352928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إلــــى الـــلقـــــا</a:t>
            </a:r>
            <a:r>
              <a:rPr lang="ar-TN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ء</a:t>
            </a:r>
            <a:endParaRPr lang="fr-F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chemin horizontal 2"/>
          <p:cNvSpPr/>
          <p:nvPr/>
        </p:nvSpPr>
        <p:spPr>
          <a:xfrm>
            <a:off x="2195736" y="0"/>
            <a:ext cx="3744416" cy="64807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T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تقييم مشروع القسم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068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قصة </a:t>
            </a:r>
            <a:r>
              <a:rPr lang="ar-T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ar-TN" b="1" dirty="0" smtClean="0">
                <a:solidFill>
                  <a:srgbClr val="00B0F0"/>
                </a:solidFill>
              </a:rPr>
              <a:t>سمية و الفراشة</a:t>
            </a:r>
          </a:p>
          <a:p>
            <a:pPr algn="r" rtl="1"/>
            <a:r>
              <a:rPr lang="ar-TN" b="1" dirty="0" smtClean="0">
                <a:solidFill>
                  <a:srgbClr val="00CC00"/>
                </a:solidFill>
              </a:rPr>
              <a:t>1-ألون الجملة الموافقة لأحداث القصة</a:t>
            </a:r>
          </a:p>
          <a:p>
            <a:pPr algn="r" rtl="1"/>
            <a:r>
              <a:rPr lang="ar-TN" b="1" dirty="0" smtClean="0"/>
              <a:t>-</a:t>
            </a:r>
            <a:r>
              <a:rPr lang="ar-TN" b="1" dirty="0" err="1" smtClean="0"/>
              <a:t>إصطادت</a:t>
            </a:r>
            <a:r>
              <a:rPr lang="ar-TN" b="1" dirty="0" smtClean="0"/>
              <a:t> سمية فراشة كبيرة</a:t>
            </a:r>
          </a:p>
          <a:p>
            <a:pPr algn="r" rtl="1"/>
            <a:r>
              <a:rPr lang="ar-TN" b="1" dirty="0" smtClean="0"/>
              <a:t>-حزنت سمية و نامت تحت شجرة</a:t>
            </a:r>
          </a:p>
          <a:p>
            <a:pPr algn="r" rtl="1"/>
            <a:r>
              <a:rPr lang="ar-TN" b="1" dirty="0" err="1" smtClean="0">
                <a:solidFill>
                  <a:srgbClr val="00CC00"/>
                </a:solidFill>
              </a:rPr>
              <a:t>2-أضع </a:t>
            </a:r>
            <a:r>
              <a:rPr lang="ar-TN" b="1" dirty="0" smtClean="0">
                <a:solidFill>
                  <a:srgbClr val="00CC00"/>
                </a:solidFill>
              </a:rPr>
              <a:t>× أمام الجملة الصحيحة</a:t>
            </a:r>
          </a:p>
          <a:p>
            <a:pPr algn="r" rtl="1"/>
            <a:r>
              <a:rPr lang="ar-TN" b="1" dirty="0" smtClean="0"/>
              <a:t>-تتنزه سمية في حديقة المنزل</a:t>
            </a:r>
          </a:p>
          <a:p>
            <a:pPr algn="r" rtl="1"/>
            <a:r>
              <a:rPr lang="ar-TN" b="1" dirty="0" smtClean="0"/>
              <a:t>-تتنزه سمية في البستان</a:t>
            </a:r>
          </a:p>
          <a:p>
            <a:pPr algn="r" rtl="1"/>
            <a:r>
              <a:rPr lang="ar-TN" b="1" dirty="0" smtClean="0"/>
              <a:t>-تتنزه سمية على شاطئ البحر</a:t>
            </a:r>
          </a:p>
          <a:p>
            <a:pPr algn="r" rtl="1"/>
            <a:r>
              <a:rPr lang="ar-TN" b="1" dirty="0" smtClean="0">
                <a:solidFill>
                  <a:srgbClr val="00CC00"/>
                </a:solidFill>
              </a:rPr>
              <a:t>3-أكمل بما يناسب</a:t>
            </a:r>
          </a:p>
          <a:p>
            <a:pPr algn="r" rtl="1"/>
            <a:r>
              <a:rPr lang="ar-TN" b="1" dirty="0" smtClean="0"/>
              <a:t>تحمل سمية..........بيدها و تجري </a:t>
            </a:r>
            <a:r>
              <a:rPr lang="ar-TN" b="1" dirty="0" err="1" smtClean="0"/>
              <a:t>وراء............في ............. .</a:t>
            </a:r>
            <a:r>
              <a:rPr lang="ar-TN" b="1" dirty="0" smtClean="0"/>
              <a:t> حطت الفراشة فوق.........صفراء</a:t>
            </a:r>
          </a:p>
          <a:p>
            <a:pPr algn="r" rtl="1"/>
            <a:r>
              <a:rPr lang="ar-TN" b="1" dirty="0" smtClean="0">
                <a:solidFill>
                  <a:srgbClr val="00CC00"/>
                </a:solidFill>
              </a:rPr>
              <a:t>4-أشطب العبارة الخاطئة</a:t>
            </a:r>
          </a:p>
          <a:p>
            <a:pPr algn="r" rtl="1"/>
            <a:endParaRPr lang="ar-TN" b="1" dirty="0" smtClean="0"/>
          </a:p>
          <a:p>
            <a:pPr algn="r" rtl="1"/>
            <a:r>
              <a:rPr lang="ar-TN" b="1" dirty="0" smtClean="0"/>
              <a:t>وجد                                سمية تبكي تخت الشجرة.</a:t>
            </a:r>
          </a:p>
          <a:p>
            <a:pPr algn="r" rtl="1"/>
            <a:endParaRPr lang="ar-TN" b="1" dirty="0" smtClean="0"/>
          </a:p>
          <a:p>
            <a:pPr algn="r" rtl="1"/>
            <a:r>
              <a:rPr lang="ar-TN" b="1" dirty="0" smtClean="0">
                <a:solidFill>
                  <a:srgbClr val="00CC00"/>
                </a:solidFill>
              </a:rPr>
              <a:t>5-أكتب ما يناسب نفس المعنى</a:t>
            </a:r>
          </a:p>
          <a:p>
            <a:pPr algn="r" rtl="1"/>
            <a:r>
              <a:rPr lang="ar-TN" b="1" dirty="0" err="1" smtClean="0"/>
              <a:t>تتنزه =..............</a:t>
            </a:r>
            <a:r>
              <a:rPr lang="ar-TN" b="1" dirty="0" smtClean="0"/>
              <a:t>                                           </a:t>
            </a:r>
            <a:r>
              <a:rPr lang="ar-TN" b="1" dirty="0" err="1" smtClean="0"/>
              <a:t>النسيم =..............</a:t>
            </a:r>
            <a:endParaRPr lang="ar-TN" b="1" dirty="0" smtClean="0"/>
          </a:p>
          <a:p>
            <a:pPr algn="r" rtl="1"/>
            <a:r>
              <a:rPr lang="ar-TN" b="1" dirty="0" err="1" smtClean="0"/>
              <a:t>البستان = ..............</a:t>
            </a:r>
            <a:r>
              <a:rPr lang="ar-TN" b="1" dirty="0" smtClean="0"/>
              <a:t>                                      </a:t>
            </a:r>
            <a:r>
              <a:rPr lang="ar-TN" b="1" dirty="0" err="1" smtClean="0"/>
              <a:t>عليل =..................</a:t>
            </a:r>
            <a:endParaRPr lang="ar-TN" b="1" dirty="0" smtClean="0"/>
          </a:p>
          <a:p>
            <a:pPr algn="r" rtl="1"/>
            <a:r>
              <a:rPr lang="ar-TN" b="1" dirty="0" err="1" smtClean="0"/>
              <a:t>ساطعة =  ............</a:t>
            </a:r>
            <a:r>
              <a:rPr lang="ar-TN" b="1" dirty="0" smtClean="0"/>
              <a:t>                                        زقزقة </a:t>
            </a:r>
            <a:r>
              <a:rPr lang="ar-TN" b="1" dirty="0" err="1" smtClean="0"/>
              <a:t>العصافير =....................</a:t>
            </a:r>
            <a:endParaRPr lang="fr-FR" b="1" dirty="0"/>
          </a:p>
        </p:txBody>
      </p:sp>
      <p:sp>
        <p:nvSpPr>
          <p:cNvPr id="6" name="Dodécagone 5"/>
          <p:cNvSpPr/>
          <p:nvPr/>
        </p:nvSpPr>
        <p:spPr>
          <a:xfrm>
            <a:off x="6516216" y="4005064"/>
            <a:ext cx="1008112" cy="576064"/>
          </a:xfrm>
          <a:prstGeom prst="dodec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T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الجد</a:t>
            </a: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Dodécagone 6"/>
          <p:cNvSpPr/>
          <p:nvPr/>
        </p:nvSpPr>
        <p:spPr>
          <a:xfrm>
            <a:off x="7596336" y="4005064"/>
            <a:ext cx="1008112" cy="576064"/>
          </a:xfrm>
          <a:prstGeom prst="dodec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TN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الأب</a:t>
            </a: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4572000" y="458112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</TotalTime>
  <Words>548</Words>
  <Application>Microsoft Office PowerPoint</Application>
  <PresentationFormat>Affichage à l'écran (4:3)</PresentationFormat>
  <Paragraphs>148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Opulent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salah</dc:creator>
  <cp:lastModifiedBy>user</cp:lastModifiedBy>
  <cp:revision>23</cp:revision>
  <dcterms:created xsi:type="dcterms:W3CDTF">2014-01-09T20:34:45Z</dcterms:created>
  <dcterms:modified xsi:type="dcterms:W3CDTF">2014-01-13T13:24:31Z</dcterms:modified>
</cp:coreProperties>
</file>